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8" r:id="rId12"/>
    <p:sldId id="289" r:id="rId13"/>
    <p:sldId id="290" r:id="rId14"/>
    <p:sldId id="291" r:id="rId15"/>
    <p:sldId id="277" r:id="rId16"/>
    <p:sldId id="278" r:id="rId17"/>
    <p:sldId id="279" r:id="rId18"/>
    <p:sldId id="280" r:id="rId19"/>
    <p:sldId id="281" r:id="rId20"/>
    <p:sldId id="282" r:id="rId21"/>
    <p:sldId id="292" r:id="rId22"/>
    <p:sldId id="293" r:id="rId23"/>
    <p:sldId id="283" r:id="rId24"/>
    <p:sldId id="294" r:id="rId25"/>
    <p:sldId id="295" r:id="rId26"/>
    <p:sldId id="284" r:id="rId27"/>
    <p:sldId id="285" r:id="rId28"/>
    <p:sldId id="258" r:id="rId29"/>
    <p:sldId id="26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9B"/>
    <a:srgbClr val="E4007E"/>
    <a:srgbClr val="FFF8E6"/>
    <a:srgbClr val="F4F4F4"/>
    <a:srgbClr val="E9E7EA"/>
    <a:srgbClr val="1B5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00" autoAdjust="0"/>
  </p:normalViewPr>
  <p:slideViewPr>
    <p:cSldViewPr snapToGrid="0">
      <p:cViewPr varScale="1">
        <p:scale>
          <a:sx n="58" d="100"/>
          <a:sy n="58" d="100"/>
        </p:scale>
        <p:origin x="108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30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152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5235828" y="6485018"/>
            <a:ext cx="172034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ⓒ 2025. </a:t>
            </a:r>
            <a:r>
              <a:rPr lang="en-US" altLang="ko-KR" sz="700" dirty="0" err="1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KBU_DLab</a:t>
            </a:r>
            <a:r>
              <a:rPr lang="en-US" altLang="ko-KR" sz="700" dirty="0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All rights reserved.</a:t>
            </a:r>
            <a:endParaRPr lang="ko-KR" altLang="en-US" sz="700" dirty="0">
              <a:solidFill>
                <a:srgbClr val="FFF8E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149078" y="542297"/>
            <a:ext cx="172034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ⓒ 2025. </a:t>
            </a:r>
            <a:r>
              <a:rPr lang="en-US" altLang="ko-KR" sz="700" dirty="0" err="1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KBU_DLab</a:t>
            </a:r>
            <a:r>
              <a:rPr lang="en-US" altLang="ko-KR" sz="700" dirty="0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All rights reserved.</a:t>
            </a:r>
            <a:endParaRPr lang="ko-KR" altLang="en-US" sz="700" dirty="0">
              <a:solidFill>
                <a:srgbClr val="003F9B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03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4104" y="956166"/>
            <a:ext cx="7120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앱 프로그래밍</a:t>
            </a:r>
            <a:r>
              <a:rPr lang="en-US" altLang="ko-KR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(2)</a:t>
            </a:r>
          </a:p>
          <a:p>
            <a:r>
              <a:rPr lang="ko-KR" altLang="en-US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중간고사</a:t>
            </a:r>
            <a:r>
              <a:rPr lang="en-US" altLang="ko-KR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Report</a:t>
            </a:r>
            <a:endParaRPr lang="ko-KR" altLang="en-US" sz="7200" dirty="0">
              <a:solidFill>
                <a:schemeClr val="bg1"/>
              </a:solidFill>
              <a:latin typeface="푸라닭 젠틀 고딕" panose="00000500000000000000" pitchFamily="2" charset="-127"/>
              <a:ea typeface="푸라닭 젠틀 고딕" panose="00000500000000000000" pitchFamily="2" charset="-127"/>
              <a:cs typeface="Pretendard Variable Thin" panose="020000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104" y="6257205"/>
            <a:ext cx="34275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김진용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소프트웨어융합과 코딩전공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2301111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83" y="601256"/>
            <a:ext cx="3277417" cy="4095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46" y="1478798"/>
            <a:ext cx="7423649" cy="5626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44" y="2871053"/>
            <a:ext cx="996602" cy="1937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69" y="3549781"/>
            <a:ext cx="4919758" cy="45902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6001946"/>
            <a:ext cx="1468583" cy="5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A47AE-3C25-B9BC-8441-EFD3A7AC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654418-2C38-1606-E233-994CEBC89DF6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BE1568-2E40-2F40-0DA9-1CBBAB52A57D}"/>
              </a:ext>
            </a:extLst>
          </p:cNvPr>
          <p:cNvSpPr txBox="1"/>
          <p:nvPr/>
        </p:nvSpPr>
        <p:spPr>
          <a:xfrm>
            <a:off x="473234" y="0"/>
            <a:ext cx="248080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4E46F-47F4-6682-1624-05BDFD113638}"/>
              </a:ext>
            </a:extLst>
          </p:cNvPr>
          <p:cNvSpPr txBox="1"/>
          <p:nvPr/>
        </p:nvSpPr>
        <p:spPr>
          <a:xfrm>
            <a:off x="493274" y="508665"/>
            <a:ext cx="560272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androidx.appcompat.widget.Toolbar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androidx.core.content.ContextCompat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androidx.fragment.app.FragmentTransaction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isMusicOn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18F6F-1E99-FBA2-15F1-075F989CA9A2}"/>
              </a:ext>
            </a:extLst>
          </p:cNvPr>
          <p:cNvSpPr txBox="1"/>
          <p:nvPr/>
        </p:nvSpPr>
        <p:spPr>
          <a:xfrm>
            <a:off x="6116040" y="508665"/>
            <a:ext cx="560272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getSupportActionBar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getSupportActionBar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RB2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RB3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RB4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표시용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scrollView.setLayoutParams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FrameLayout.LayoutParams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FrameLayout.LayoutParams.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FrameLayout.LayoutParams.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generateViewId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.setLayoutParams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ScrollView.LayoutParams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ScrollView.LayoutParams.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ScrollView.LayoutParams.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AA052-969A-DABA-5D4F-0D38C5D1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163FB3-A7EA-62D6-613B-F47990EDAFF2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9BAA45-85E3-ADE9-BFF5-13F28817706F}"/>
              </a:ext>
            </a:extLst>
          </p:cNvPr>
          <p:cNvSpPr txBox="1"/>
          <p:nvPr/>
        </p:nvSpPr>
        <p:spPr>
          <a:xfrm>
            <a:off x="473234" y="0"/>
            <a:ext cx="2480807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CD493-3C94-13D0-2344-39241071E2D8}"/>
              </a:ext>
            </a:extLst>
          </p:cNvPr>
          <p:cNvSpPr txBox="1"/>
          <p:nvPr/>
        </p:nvSpPr>
        <p:spPr>
          <a:xfrm>
            <a:off x="493274" y="508665"/>
            <a:ext cx="5602726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scrollView.addView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화면 설정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container.removeAllViews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container.addView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앱 시작 시 음악 서비스 실행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ContextCompat.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startForegroundService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MusicStartedService.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.setOnCheckedChangeListener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thread.start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.removeAllViews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.addView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붙이기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replaceFragment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DomFragment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replaceFragment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replaceFragment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PullFragment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6E403-3371-4050-AFFD-5B1A71626C14}"/>
              </a:ext>
            </a:extLst>
          </p:cNvPr>
          <p:cNvSpPr txBox="1"/>
          <p:nvPr/>
        </p:nvSpPr>
        <p:spPr>
          <a:xfrm>
            <a:off x="6116040" y="508665"/>
            <a:ext cx="5602726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replaceFragment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FragmentTransaction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getSupportFragmentManager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beginTransaction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ft.replace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ft.commit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musicItem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menu.findItem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musicItem.setChecked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isMusicOn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isMusicOn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item.isChecked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isMusicOn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MusicStartedService.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isMusicOn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ContextCompat.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startForegroundService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stopService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.onOptionsItemSelected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2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16936-A4ED-BAEE-D90F-AE26DBDF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E692DB-DA33-98B5-B183-FDA3C20094B6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C15B4A-9AAF-645A-F534-19F64EEA3423}"/>
              </a:ext>
            </a:extLst>
          </p:cNvPr>
          <p:cNvSpPr txBox="1"/>
          <p:nvPr/>
        </p:nvSpPr>
        <p:spPr>
          <a:xfrm>
            <a:off x="473234" y="0"/>
            <a:ext cx="279794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DomFragment.java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83A65-88D1-C178-42A8-21B1378123EB}"/>
              </a:ext>
            </a:extLst>
          </p:cNvPr>
          <p:cNvSpPr txBox="1"/>
          <p:nvPr/>
        </p:nvSpPr>
        <p:spPr>
          <a:xfrm>
            <a:off x="493274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android.app.AlertDialog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android.widget.AdapterView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com.bumptech.glide.Glide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org.w3c.dom.Document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org.w3c.dom.Element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org.w3c.dom.NodeList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org.xml.sax.InputSource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javax.xml.parsers.DocumentBuilder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javax.xml.parsers.DocumentBuilderFactory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DomFragment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375D0-9CF2-D9ED-3284-C2ECE6127C0F}"/>
              </a:ext>
            </a:extLst>
          </p:cNvPr>
          <p:cNvSpPr txBox="1"/>
          <p:nvPr/>
        </p:nvSpPr>
        <p:spPr>
          <a:xfrm>
            <a:off x="6095999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롱클릭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.setOnItemLongClickListener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fetchAndPopulate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fetchAndPopulate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URL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app.getPage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: "http://192.168.93.1:8081/weather.xml"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5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88D48-AF18-A574-2716-7D50BB18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D67A4A-395C-846D-67A3-EC70134E91D3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BCB4D-357C-27F2-845E-D7CE958EAAD4}"/>
              </a:ext>
            </a:extLst>
          </p:cNvPr>
          <p:cNvSpPr txBox="1"/>
          <p:nvPr/>
        </p:nvSpPr>
        <p:spPr>
          <a:xfrm>
            <a:off x="473234" y="0"/>
            <a:ext cx="279794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DomFragment.java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ED4EB-C539-DC75-6DD6-E80829E2193F}"/>
              </a:ext>
            </a:extLst>
          </p:cNvPr>
          <p:cNvSpPr txBox="1"/>
          <p:nvPr/>
        </p:nvSpPr>
        <p:spPr>
          <a:xfrm>
            <a:off x="493274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DOM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파싱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DocumentBuilderFactory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dbf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DocumentBuilderFactory.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newInstance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dbf.newDocumentBuilder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Document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db.parse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doc.getDocumentElement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normalize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NodeList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doc.getElementsByTagName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nl.getLength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nl.item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getTagValue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getTagValue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getTagValue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getTagValue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UI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runOnUiThread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293C9-00FC-4A4B-3E79-E704CC73D188}"/>
              </a:ext>
            </a:extLst>
          </p:cNvPr>
          <p:cNvSpPr txBox="1"/>
          <p:nvPr/>
        </p:nvSpPr>
        <p:spPr>
          <a:xfrm>
            <a:off x="6095999" y="508665"/>
            <a:ext cx="560272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날씨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dialog_dom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tvDialogTempWeather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Glide.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with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dlgIcon.setImageResource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setPositiveButton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getTagValue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NodeList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parent.getElementsByTagName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nl.getLength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nl.item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getTextContent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67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600C6-79C5-5675-3393-B2A72D493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B1A4FC-C33C-5894-5668-9E4EA7DEFCD7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2557E0-C494-FA1B-A443-1FF358A9D73B}"/>
              </a:ext>
            </a:extLst>
          </p:cNvPr>
          <p:cNvSpPr txBox="1"/>
          <p:nvPr/>
        </p:nvSpPr>
        <p:spPr>
          <a:xfrm>
            <a:off x="473234" y="0"/>
            <a:ext cx="279794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DomFragment.java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58E67-A76D-B333-FD2D-C43706228449}"/>
              </a:ext>
            </a:extLst>
          </p:cNvPr>
          <p:cNvSpPr txBox="1"/>
          <p:nvPr/>
        </p:nvSpPr>
        <p:spPr>
          <a:xfrm>
            <a:off x="493274" y="508665"/>
            <a:ext cx="56027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맑음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흐림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nb11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nb07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6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EA5D3-41BC-8A81-5950-BCF137A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958DC4-C653-7C00-8C3A-A562BD6C6D22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9845D5-3C74-FC38-016A-C7E0079A18DC}"/>
              </a:ext>
            </a:extLst>
          </p:cNvPr>
          <p:cNvSpPr txBox="1"/>
          <p:nvPr/>
        </p:nvSpPr>
        <p:spPr>
          <a:xfrm>
            <a:off x="493271" y="0"/>
            <a:ext cx="4801539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MusicStartedService.java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88196-524B-90E6-499F-5D99FE9FC275}"/>
              </a:ext>
            </a:extLst>
          </p:cNvPr>
          <p:cNvSpPr txBox="1"/>
          <p:nvPr/>
        </p:nvSpPr>
        <p:spPr>
          <a:xfrm>
            <a:off x="493274" y="508665"/>
            <a:ext cx="560272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android.app.Service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android.media.MediaPlayer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android.os.IBinder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android.util.Log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MusicStartedService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Service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MediaPlayer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만들어질 때 한 번만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MediaPlayer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MediaPlayer.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R.raw.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davichi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.setLooping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onStartCommand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flags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재생 중이 아니면 시작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.isPlaying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음악 서비스 시작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START_STICKY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서비스가 강제 종료돼도 재시작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START_STICKY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AE246-3FCA-E79F-C661-00A889548E20}"/>
              </a:ext>
            </a:extLst>
          </p:cNvPr>
          <p:cNvSpPr txBox="1"/>
          <p:nvPr/>
        </p:nvSpPr>
        <p:spPr>
          <a:xfrm>
            <a:off x="6096000" y="508665"/>
            <a:ext cx="5602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onDestroy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종료 시 반드시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stop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release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.isPlaying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.stop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.release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player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음악 서비스 종료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.onDestroy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IBinder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onBind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14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F34D5-F89D-A45D-F7D4-5ACE6FB4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630A85-223A-CA7B-F6D8-A079634626CC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F099D4-7162-7135-55AF-5FCE5E016A01}"/>
              </a:ext>
            </a:extLst>
          </p:cNvPr>
          <p:cNvSpPr txBox="1"/>
          <p:nvPr/>
        </p:nvSpPr>
        <p:spPr>
          <a:xfrm>
            <a:off x="465220" y="0"/>
            <a:ext cx="279794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MyApplication.java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763E-98D7-9E43-126A-3BA4A0697F11}"/>
              </a:ext>
            </a:extLst>
          </p:cNvPr>
          <p:cNvSpPr txBox="1"/>
          <p:nvPr/>
        </p:nvSpPr>
        <p:spPr>
          <a:xfrm>
            <a:off x="493274" y="508665"/>
            <a:ext cx="560272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android.app.Application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isServiced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"http://192.168.93.1:8081/"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weather.xml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setXml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xml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setType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index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index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8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776DE-2512-EB19-E435-4E7C5CA7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ABFF52-0FCE-80FB-E864-6512C9D6890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EA3038-C343-A786-1187-4786FE7E0982}"/>
              </a:ext>
            </a:extLst>
          </p:cNvPr>
          <p:cNvSpPr txBox="1"/>
          <p:nvPr/>
        </p:nvSpPr>
        <p:spPr>
          <a:xfrm>
            <a:off x="493272" y="0"/>
            <a:ext cx="173194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Nation.java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6D55B-012D-C921-337A-5B889A932ECE}"/>
              </a:ext>
            </a:extLst>
          </p:cNvPr>
          <p:cNvSpPr txBox="1"/>
          <p:nvPr/>
        </p:nvSpPr>
        <p:spPr>
          <a:xfrm>
            <a:off x="493274" y="508665"/>
            <a:ext cx="560272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32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E6707-9B7A-DA29-DEC9-86C8D43F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8A5F9D-1991-C19A-EF19-293B5FB98EA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379ECC-2006-4881-F8DE-FB89BB1B59B6}"/>
              </a:ext>
            </a:extLst>
          </p:cNvPr>
          <p:cNvSpPr txBox="1"/>
          <p:nvPr/>
        </p:nvSpPr>
        <p:spPr>
          <a:xfrm>
            <a:off x="493272" y="0"/>
            <a:ext cx="2814232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NationAdapter.java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8CE06-BD99-849C-998C-570FECEAF663}"/>
              </a:ext>
            </a:extLst>
          </p:cNvPr>
          <p:cNvSpPr txBox="1"/>
          <p:nvPr/>
        </p:nvSpPr>
        <p:spPr>
          <a:xfrm>
            <a:off x="493274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android.widget.BaseAdapter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com.bumptech.glide.Glide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BaseAdapter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ctx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getCount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long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ViewHolder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item_dom_nation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ViewHolder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FFF0E-5CB3-C0F0-FDBC-2B593BD11180}"/>
              </a:ext>
            </a:extLst>
          </p:cNvPr>
          <p:cNvSpPr txBox="1"/>
          <p:nvPr/>
        </p:nvSpPr>
        <p:spPr>
          <a:xfrm>
            <a:off x="6095999" y="508665"/>
            <a:ext cx="560272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tvCountryItem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tvTempItem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tvWeatherItem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ivIconItem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convertView.setTag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ViewHolder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convertView.getTag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tvCountry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tvWeather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Glide.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with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vh.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ivIcon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.setImageResource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맑음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흐림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nb11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nb07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ViewHolder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2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23311-613E-285F-2A8D-ED16AAB6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A24F72-0BE6-0E7C-0A0F-22BDDF152332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74F283-AD0E-4F6C-8FB8-657181B086C9}"/>
              </a:ext>
            </a:extLst>
          </p:cNvPr>
          <p:cNvSpPr txBox="1"/>
          <p:nvPr/>
        </p:nvSpPr>
        <p:spPr>
          <a:xfrm>
            <a:off x="493272" y="0"/>
            <a:ext cx="266092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PagerAdapter.java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71DE9-6530-8634-7B0A-B113D995D186}"/>
              </a:ext>
            </a:extLst>
          </p:cNvPr>
          <p:cNvSpPr txBox="1"/>
          <p:nvPr/>
        </p:nvSpPr>
        <p:spPr>
          <a:xfrm>
            <a:off x="493274" y="508665"/>
            <a:ext cx="5602726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androidx.fragment.app.FragmentPagerAdapter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PagerAdapter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FragmentPagerAdapter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PagerAdapter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behavior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behavior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SourceFragment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DomFragment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SourceFragment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getCount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탭 개수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1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272" y="0"/>
            <a:ext cx="4740578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Activity_main.xml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274" y="508665"/>
            <a:ext cx="560272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 [HW]week3_Android Report(Network).pdf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/RG"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/RB1"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/RB2"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="DOM"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FF5FA-5646-F33F-79B3-E9B0DF7A8BB4}"/>
              </a:ext>
            </a:extLst>
          </p:cNvPr>
          <p:cNvSpPr txBox="1"/>
          <p:nvPr/>
        </p:nvSpPr>
        <p:spPr>
          <a:xfrm>
            <a:off x="6068785" y="508665"/>
            <a:ext cx="56027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/RB3"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="SAX"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/RB4"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="PULL"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]week4_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19-1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DOM Parser(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수업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).pdf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2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8CD99-E641-E1E5-1D45-3226B2A2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923F63-FDC3-83E3-12E6-1457AB65E9F7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5A03B2-612E-F52F-1303-A152E508C947}"/>
              </a:ext>
            </a:extLst>
          </p:cNvPr>
          <p:cNvSpPr txBox="1"/>
          <p:nvPr/>
        </p:nvSpPr>
        <p:spPr>
          <a:xfrm>
            <a:off x="493272" y="0"/>
            <a:ext cx="269375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PullFragment.java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42FB2-CF3A-0EF2-0A21-1E00D6825DF3}"/>
              </a:ext>
            </a:extLst>
          </p:cNvPr>
          <p:cNvSpPr txBox="1"/>
          <p:nvPr/>
        </p:nvSpPr>
        <p:spPr>
          <a:xfrm>
            <a:off x="493274" y="508665"/>
            <a:ext cx="560272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android.util.Xml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org.xmlpull.v1.XmlPullParser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android.app.AlertDialog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com.bumptech.glide.Glide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PullFragment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fragment_pull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B572B-C718-F076-7DF3-58215D488B3F}"/>
              </a:ext>
            </a:extLst>
          </p:cNvPr>
          <p:cNvSpPr txBox="1"/>
          <p:nvPr/>
        </p:nvSpPr>
        <p:spPr>
          <a:xfrm>
            <a:off x="6095999" y="508664"/>
            <a:ext cx="5602725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.setOnItemLongClickListener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FetchPullTask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FetchPullTask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doInBackground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URL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얻어오기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app.getPage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XmlPullParser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newPullParser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parser.setInput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6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9E4C8-39E2-5685-A41F-70499DB6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CB4605-3B94-5B6D-20D0-817BA98EF9ED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ACC70-B57E-1224-3E31-A2BE45C27FE0}"/>
              </a:ext>
            </a:extLst>
          </p:cNvPr>
          <p:cNvSpPr txBox="1"/>
          <p:nvPr/>
        </p:nvSpPr>
        <p:spPr>
          <a:xfrm>
            <a:off x="493272" y="0"/>
            <a:ext cx="269375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PullFragment.java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CE440-4EF8-C69B-7C37-7114C2EC1C62}"/>
              </a:ext>
            </a:extLst>
          </p:cNvPr>
          <p:cNvSpPr txBox="1"/>
          <p:nvPr/>
        </p:nvSpPr>
        <p:spPr>
          <a:xfrm>
            <a:off x="493274" y="508665"/>
            <a:ext cx="5602726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parser.getEventType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XmlPullParser.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END_DOCUMENT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parser.getName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XmlPullParser.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START_TAG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XmlPullParser.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parser.getText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XmlPullParser.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END_TAG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text.trim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text.trim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text.trim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text.trim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NumberFormatException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ignored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386CE-5AF5-9BCA-807C-376CB9B6C8A6}"/>
              </a:ext>
            </a:extLst>
          </p:cNvPr>
          <p:cNvSpPr txBox="1"/>
          <p:nvPr/>
        </p:nvSpPr>
        <p:spPr>
          <a:xfrm>
            <a:off x="6095999" y="508664"/>
            <a:ext cx="560272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eventType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parser.next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onPostExecute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.clear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.addAll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날씨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dialog_dom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0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07D0A-76F2-FEEF-A429-3ADD5CC8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F37CD6-72AF-A54E-7BC8-CAB468A5EFE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F3D032-E5B4-E725-952A-32BD84105E70}"/>
              </a:ext>
            </a:extLst>
          </p:cNvPr>
          <p:cNvSpPr txBox="1"/>
          <p:nvPr/>
        </p:nvSpPr>
        <p:spPr>
          <a:xfrm>
            <a:off x="493272" y="0"/>
            <a:ext cx="2693751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PullFragment.java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59951-6B8F-83C2-554B-483B1768BF13}"/>
              </a:ext>
            </a:extLst>
          </p:cNvPr>
          <p:cNvSpPr txBox="1"/>
          <p:nvPr/>
        </p:nvSpPr>
        <p:spPr>
          <a:xfrm>
            <a:off x="493274" y="508665"/>
            <a:ext cx="56027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tvDialogTempWeather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Glide.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with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dlgIcon.setImageResource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setPositiveButton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맑음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흐림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nb11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nb07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0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45EFBF-49ED-FE56-6C07-AE75B0A3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3C52FA-559D-2EE4-0F49-A7D470DF0F73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532F44-E403-1C72-A36E-C9C28CD9DA82}"/>
              </a:ext>
            </a:extLst>
          </p:cNvPr>
          <p:cNvSpPr txBox="1"/>
          <p:nvPr/>
        </p:nvSpPr>
        <p:spPr>
          <a:xfrm>
            <a:off x="493272" y="0"/>
            <a:ext cx="259115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SaxFragment.java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E1E3B-B542-3D20-E347-9F8AB008D737}"/>
              </a:ext>
            </a:extLst>
          </p:cNvPr>
          <p:cNvSpPr txBox="1"/>
          <p:nvPr/>
        </p:nvSpPr>
        <p:spPr>
          <a:xfrm>
            <a:off x="493274" y="508665"/>
            <a:ext cx="560272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android.app.AlertDialog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android.widget.AdapterView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com.bumptech.glide.Glide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org.xml.sax.Attributes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org.xml.sax.InputSource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org.xml.sax.helpers.DefaultHandler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org.xml.sax.SAXException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javax.xml.parsers.SAXParser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javax.xml.parsers.SAXParserFactory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E29C-D80E-56D8-C4DF-286BF3F151CB}"/>
              </a:ext>
            </a:extLst>
          </p:cNvPr>
          <p:cNvSpPr txBox="1"/>
          <p:nvPr/>
        </p:nvSpPr>
        <p:spPr>
          <a:xfrm>
            <a:off x="6095999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fragment_sax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listViewSax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.setOnItemLongClickListener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파싱 시작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FetchSaxTask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FetchSaxTask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doInBackground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voids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URL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얻어오기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app.getPage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4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14A1E-653B-5619-1AA4-4847AED02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F2D0D0-693E-C554-3572-17A6303C7175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CA5D24-DD73-830D-FAF8-0E521DC6490F}"/>
              </a:ext>
            </a:extLst>
          </p:cNvPr>
          <p:cNvSpPr txBox="1"/>
          <p:nvPr/>
        </p:nvSpPr>
        <p:spPr>
          <a:xfrm>
            <a:off x="493272" y="0"/>
            <a:ext cx="259115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SaxFragment.java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EE092F-80DF-C2AA-A3F8-5DF9E99D580F}"/>
              </a:ext>
            </a:extLst>
          </p:cNvPr>
          <p:cNvSpPr txBox="1"/>
          <p:nvPr/>
        </p:nvSpPr>
        <p:spPr>
          <a:xfrm>
            <a:off x="493274" y="508665"/>
            <a:ext cx="560272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SAXParserFactory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SAXParserFactory.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newInstance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SAXParser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factory.newSAXParser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parser.parse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localName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qName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Attributes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atts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qName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characters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char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3E139-48BA-E040-1BC7-4224510A6606}"/>
              </a:ext>
            </a:extLst>
          </p:cNvPr>
          <p:cNvSpPr txBox="1"/>
          <p:nvPr/>
        </p:nvSpPr>
        <p:spPr>
          <a:xfrm>
            <a:off x="6095999" y="508665"/>
            <a:ext cx="560272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endElement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localName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qName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qName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trim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NumberFormatException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ignored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 {}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inTemp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68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796EA-C3ED-3FCA-8A00-E9BA5A9C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AAE135-7938-6D06-75C3-83EF55858954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1A5F7F-B282-8D14-EA1A-EB7D02D915E7}"/>
              </a:ext>
            </a:extLst>
          </p:cNvPr>
          <p:cNvSpPr txBox="1"/>
          <p:nvPr/>
        </p:nvSpPr>
        <p:spPr>
          <a:xfrm>
            <a:off x="493272" y="0"/>
            <a:ext cx="2591159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SaxFragment.java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2B0D0-CE22-5AA1-FCE1-64232EC47A7C}"/>
              </a:ext>
            </a:extLst>
          </p:cNvPr>
          <p:cNvSpPr txBox="1"/>
          <p:nvPr/>
        </p:nvSpPr>
        <p:spPr>
          <a:xfrm>
            <a:off x="493274" y="508665"/>
            <a:ext cx="5602726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onPostExecute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 데이터 클리어 후 새로 채우기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.clear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.addAll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showDetailDialog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Nation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country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날씨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dialog_dom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tvDialogTempWeather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Glide.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with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flagUrl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BB8AC-56CC-DE68-E5E9-B8B6C43B5EFF}"/>
              </a:ext>
            </a:extLst>
          </p:cNvPr>
          <p:cNvSpPr txBox="1"/>
          <p:nvPr/>
        </p:nvSpPr>
        <p:spPr>
          <a:xfrm>
            <a:off x="6095999" y="508665"/>
            <a:ext cx="560272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dlgTempWeather.setText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temperature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dlgIcon.setImageResource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setPositiveButton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getWeatherIconRes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맑음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흐림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nb11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우박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nb07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default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nb01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4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E58D2-9E89-BFB1-9F3C-05316B10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FE9F6E-716C-3B35-4372-FA7F90A4F461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6B6AA1-262E-56F7-F431-AB037D1DC908}"/>
              </a:ext>
            </a:extLst>
          </p:cNvPr>
          <p:cNvSpPr txBox="1"/>
          <p:nvPr/>
        </p:nvSpPr>
        <p:spPr>
          <a:xfrm>
            <a:off x="493272" y="0"/>
            <a:ext cx="3066096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SourceFragment.java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363B7-1FD9-FD09-CD1A-B329FB2D7B25}"/>
              </a:ext>
            </a:extLst>
          </p:cNvPr>
          <p:cNvSpPr txBox="1"/>
          <p:nvPr/>
        </p:nvSpPr>
        <p:spPr>
          <a:xfrm>
            <a:off x="493274" y="508665"/>
            <a:ext cx="560272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SourceFragment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root.findViewById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가져오기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requireActivity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fetchAndDisplayRawXml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/**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Application#getPage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얻어와 원본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XML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표시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*/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fetchAndDisplayRawXml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6D4C9-442E-B825-FA65-4EDCDF68E917}"/>
              </a:ext>
            </a:extLst>
          </p:cNvPr>
          <p:cNvSpPr txBox="1"/>
          <p:nvPr/>
        </p:nvSpPr>
        <p:spPr>
          <a:xfrm>
            <a:off x="6095998" y="508665"/>
            <a:ext cx="560272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MyApplication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설정된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URL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e.g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"http://192.168.93.1:8081/weather.xml"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5000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5000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reader.readLine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sb.append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\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sb.append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Error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: 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e.printStackTrace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// UI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스레드에서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requireActivity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runOnUiThread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tvResult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sb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258B5-2A6A-7B38-5168-398E014F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9EB6BF-DF99-E503-C300-5607241CF34B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DF5904-5C86-30CD-8A8C-7E8E9B68A0AF}"/>
              </a:ext>
            </a:extLst>
          </p:cNvPr>
          <p:cNvSpPr txBox="1"/>
          <p:nvPr/>
        </p:nvSpPr>
        <p:spPr>
          <a:xfrm>
            <a:off x="493272" y="0"/>
            <a:ext cx="2292872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TextThread.java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841B1-6961-8348-B302-EA23FF2968DA}"/>
              </a:ext>
            </a:extLst>
          </p:cNvPr>
          <p:cNvSpPr txBox="1"/>
          <p:nvPr/>
        </p:nvSpPr>
        <p:spPr>
          <a:xfrm>
            <a:off x="493274" y="508665"/>
            <a:ext cx="5602726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interface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OnResultListener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OnResultListener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OnResultListener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CC205-C83E-B6EB-3E38-5AB618FC2C51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19/23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4FAE5-AA97-2D43-88DE-B7A7E8E511C6}"/>
              </a:ext>
            </a:extLst>
          </p:cNvPr>
          <p:cNvSpPr txBox="1"/>
          <p:nvPr/>
        </p:nvSpPr>
        <p:spPr>
          <a:xfrm>
            <a:off x="6095999" y="508665"/>
            <a:ext cx="5602726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reader.readLine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\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listener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오류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: 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E7ED9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00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9847" y="200183"/>
            <a:ext cx="11160702" cy="510519"/>
            <a:chOff x="544944" y="200183"/>
            <a:chExt cx="11160702" cy="5105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4" y="200183"/>
              <a:ext cx="1468582" cy="5105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923059" y="283476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22/23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493275" y="876300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1585" y="1041899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실행화면</a:t>
            </a:r>
            <a:endParaRPr lang="ko-KR" altLang="en-US" sz="7200" dirty="0">
              <a:solidFill>
                <a:schemeClr val="bg1"/>
              </a:solidFill>
              <a:latin typeface="푸라닭 젠틀 고딕" panose="00000500000000000000" pitchFamily="2" charset="-127"/>
              <a:ea typeface="푸라닭 젠틀 고딕" panose="00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1562" y="1099793"/>
            <a:ext cx="5139768" cy="90716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2" y="974936"/>
            <a:ext cx="5862572" cy="9196469"/>
          </a:xfrm>
          <a:prstGeom prst="rect">
            <a:avLst/>
          </a:prstGeom>
        </p:spPr>
      </p:pic>
      <p:pic>
        <p:nvPicPr>
          <p:cNvPr id="3" name="중간-PPT-Source">
            <a:hlinkClick r:id="" action="ppaction://media"/>
            <a:extLst>
              <a:ext uri="{FF2B5EF4-FFF2-40B4-BE49-F238E27FC236}">
                <a16:creationId xmlns:a16="http://schemas.microsoft.com/office/drawing/2014/main" id="{835429E7-2B0D-E6A0-F23F-444E008C3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5913" y="2407826"/>
            <a:ext cx="1820174" cy="40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54267" y="283476"/>
            <a:ext cx="7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3F9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23/23</a:t>
            </a:r>
            <a:endParaRPr lang="ko-KR" altLang="en-US" dirty="0">
              <a:solidFill>
                <a:srgbClr val="003F9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3275" y="876300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7" y="200183"/>
            <a:ext cx="1468800" cy="5103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83" y="2038350"/>
            <a:ext cx="9546572" cy="498546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636727" y="1326155"/>
            <a:ext cx="3653565" cy="836990"/>
            <a:chOff x="7120889" y="1498600"/>
            <a:chExt cx="3653565" cy="836990"/>
          </a:xfrm>
        </p:grpSpPr>
        <p:sp>
          <p:nvSpPr>
            <p:cNvPr id="9" name="TextBox 8"/>
            <p:cNvSpPr txBox="1"/>
            <p:nvPr/>
          </p:nvSpPr>
          <p:spPr>
            <a:xfrm>
              <a:off x="7120889" y="1498600"/>
              <a:ext cx="1879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003F9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느낀점</a:t>
              </a:r>
              <a:endParaRPr lang="ko-KR" altLang="en-US" sz="1400" b="1" dirty="0">
                <a:solidFill>
                  <a:srgbClr val="003F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20890" y="1935480"/>
              <a:ext cx="3653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파싱하는거</a:t>
              </a:r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너무 어려워요 교수님</a:t>
              </a:r>
              <a:endParaRPr lang="en-US" altLang="ko-KR" sz="2000" dirty="0">
                <a:solidFill>
                  <a:srgbClr val="E400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3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D56B-6998-B301-E2FA-F59BDE83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347C81-C53B-89E7-B728-A41EB466F6C4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F2E31-140E-47E5-6DEA-CD0AC2507AD4}"/>
              </a:ext>
            </a:extLst>
          </p:cNvPr>
          <p:cNvSpPr txBox="1"/>
          <p:nvPr/>
        </p:nvSpPr>
        <p:spPr>
          <a:xfrm>
            <a:off x="493272" y="0"/>
            <a:ext cx="4374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dialog_dom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8534E-FA9D-D2F0-7A94-4DC49ECC1111}"/>
              </a:ext>
            </a:extLst>
          </p:cNvPr>
          <p:cNvSpPr txBox="1"/>
          <p:nvPr/>
        </p:nvSpPr>
        <p:spPr>
          <a:xfrm>
            <a:off x="493274" y="508665"/>
            <a:ext cx="560272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ㅁ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android:padding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행 전체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·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android:gravity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center_vertical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국기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ivDialogFlag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android:scaleType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centerCrop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온도와 날씨 텍스트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tvDialogTempWeather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android:gravity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56A56D-8CD6-5B93-62C8-B27495046D5B}"/>
              </a:ext>
            </a:extLst>
          </p:cNvPr>
          <p:cNvSpPr txBox="1"/>
          <p:nvPr/>
        </p:nvSpPr>
        <p:spPr>
          <a:xfrm>
            <a:off x="6095998" y="508665"/>
            <a:ext cx="560272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날씨 아이콘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ivDialogIcon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android:adjustViewBounds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android:contentDescription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Weather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darker_gray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="1dp"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5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4E925-191B-6288-60F2-1C85F63A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5F4EF2-088E-5126-3A85-35AFDECCDA6D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BA06B8-13E9-06F4-20DA-8AB0FE1B2D8A}"/>
              </a:ext>
            </a:extLst>
          </p:cNvPr>
          <p:cNvSpPr txBox="1"/>
          <p:nvPr/>
        </p:nvSpPr>
        <p:spPr>
          <a:xfrm>
            <a:off x="493272" y="0"/>
            <a:ext cx="284244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Fragment_dom.xml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7C95B-197D-8520-5498-2138B0879B0E}"/>
              </a:ext>
            </a:extLst>
          </p:cNvPr>
          <p:cNvSpPr txBox="1"/>
          <p:nvPr/>
        </p:nvSpPr>
        <p:spPr>
          <a:xfrm>
            <a:off x="493274" y="508665"/>
            <a:ext cx="560272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="#FFE500"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7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24EEC-2E37-CBCA-F39A-1335C049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98DC89-ED0B-6F9F-057A-A386CE3BF5CA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D1204B-1ED9-B8F9-E111-B5C5F25E18EC}"/>
              </a:ext>
            </a:extLst>
          </p:cNvPr>
          <p:cNvSpPr txBox="1"/>
          <p:nvPr/>
        </p:nvSpPr>
        <p:spPr>
          <a:xfrm>
            <a:off x="493272" y="0"/>
            <a:ext cx="2714205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Fragment_pull.xml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9E63BC-BD06-8125-F5BE-9DC74776E479}"/>
              </a:ext>
            </a:extLst>
          </p:cNvPr>
          <p:cNvSpPr txBox="1"/>
          <p:nvPr/>
        </p:nvSpPr>
        <p:spPr>
          <a:xfrm>
            <a:off x="493274" y="508665"/>
            <a:ext cx="56027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="#00E1FF"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listViewSource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1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2E8F7-1CC5-C9BB-B41C-E906E981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4DAD59-B9F5-B941-19C4-4788D923895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27F44B-8D45-EAF9-3204-A94AA2ED106D}"/>
              </a:ext>
            </a:extLst>
          </p:cNvPr>
          <p:cNvSpPr txBox="1"/>
          <p:nvPr/>
        </p:nvSpPr>
        <p:spPr>
          <a:xfrm>
            <a:off x="493272" y="0"/>
            <a:ext cx="2637260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Fragment_sax.xml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687F3-9207-438F-1C65-F834F2C56CB7}"/>
              </a:ext>
            </a:extLst>
          </p:cNvPr>
          <p:cNvSpPr txBox="1"/>
          <p:nvPr/>
        </p:nvSpPr>
        <p:spPr>
          <a:xfrm>
            <a:off x="493274" y="508665"/>
            <a:ext cx="5602726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="#00FF29"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listViewSax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6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C9599-5544-A2C5-3927-AE73B8BF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DC78E6-508F-5EEB-3F5A-9672B950C1DA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148477-5335-628B-EA44-4DFA672FF516}"/>
              </a:ext>
            </a:extLst>
          </p:cNvPr>
          <p:cNvSpPr txBox="1"/>
          <p:nvPr/>
        </p:nvSpPr>
        <p:spPr>
          <a:xfrm>
            <a:off x="493271" y="0"/>
            <a:ext cx="4801539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Fragment_source.xml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CDD0A-685D-72E6-917D-CF98D27EB2CA}"/>
              </a:ext>
            </a:extLst>
          </p:cNvPr>
          <p:cNvSpPr txBox="1"/>
          <p:nvPr/>
        </p:nvSpPr>
        <p:spPr>
          <a:xfrm>
            <a:off x="493274" y="508665"/>
            <a:ext cx="56027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="#00FFC8"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tvResult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Parsing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will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appear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31551-F530-26C0-F775-11EDD205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9656BE-3D35-BF80-0635-57C3C6316617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3A9325-C714-6011-9AAB-DE3F7E46F9ED}"/>
              </a:ext>
            </a:extLst>
          </p:cNvPr>
          <p:cNvSpPr txBox="1"/>
          <p:nvPr/>
        </p:nvSpPr>
        <p:spPr>
          <a:xfrm>
            <a:off x="493272" y="0"/>
            <a:ext cx="3149260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Item_dom_nation.xml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E8E3-FBBB-F873-8070-775B0F0F5112}"/>
              </a:ext>
            </a:extLst>
          </p:cNvPr>
          <p:cNvSpPr txBox="1"/>
          <p:nvPr/>
        </p:nvSpPr>
        <p:spPr>
          <a:xfrm>
            <a:off x="493274" y="508665"/>
            <a:ext cx="560272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="#FFFF00"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국기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ivFlagItem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="60dp"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:scaleType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centerCrop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그룹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="3"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:paddingStart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tvCountryItem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42B99-C71D-51EA-97D8-76E5F50E5F01}"/>
              </a:ext>
            </a:extLst>
          </p:cNvPr>
          <p:cNvSpPr txBox="1"/>
          <p:nvPr/>
        </p:nvSpPr>
        <p:spPr>
          <a:xfrm>
            <a:off x="6095999" y="508664"/>
            <a:ext cx="5602725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tvTempItem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="14sp"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tvWeatherItem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="14sp"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날씨 아이콘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ivIconItem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="60dp"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android:adjustViewBounds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20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F2EF2-5718-CC5D-CF7D-5C659D07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5ED186-481F-6988-2613-D854CA0BC74B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7DDD47-CAAC-3C8B-C767-143CB6F59EB8}"/>
              </a:ext>
            </a:extLst>
          </p:cNvPr>
          <p:cNvSpPr txBox="1"/>
          <p:nvPr/>
        </p:nvSpPr>
        <p:spPr>
          <a:xfrm>
            <a:off x="493272" y="0"/>
            <a:ext cx="1544012" cy="491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Menu.xml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25B6-C21F-E20D-85C2-BD3BB1C2BEA4}"/>
              </a:ext>
            </a:extLst>
          </p:cNvPr>
          <p:cNvSpPr txBox="1"/>
          <p:nvPr/>
        </p:nvSpPr>
        <p:spPr>
          <a:xfrm>
            <a:off x="493274" y="508665"/>
            <a:ext cx="560272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💡 다중 선택을 허용하는 체크박스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배경 음악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8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9030</Words>
  <Application>Microsoft Office PowerPoint</Application>
  <PresentationFormat>와이드스크린</PresentationFormat>
  <Paragraphs>78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 Unicode MS</vt:lpstr>
      <vt:lpstr>Noto Sans CJK KR Light</vt:lpstr>
      <vt:lpstr>나눔스퀘어</vt:lpstr>
      <vt:lpstr>나눔스퀘어 ExtraBold</vt:lpstr>
      <vt:lpstr>맑은 고딕</vt:lpstr>
      <vt:lpstr>푸라닭 젠틀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kbu</dc:creator>
  <cp:lastModifiedBy>김진용</cp:lastModifiedBy>
  <cp:revision>72</cp:revision>
  <dcterms:created xsi:type="dcterms:W3CDTF">2025-02-12T06:04:38Z</dcterms:created>
  <dcterms:modified xsi:type="dcterms:W3CDTF">2025-04-23T06:51:09Z</dcterms:modified>
</cp:coreProperties>
</file>